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88"/>
  </p:notesMasterIdLst>
  <p:sldIdLst>
    <p:sldId id="256" r:id="rId2"/>
    <p:sldId id="257" r:id="rId3"/>
    <p:sldId id="262" r:id="rId4"/>
    <p:sldId id="265" r:id="rId5"/>
    <p:sldId id="270" r:id="rId6"/>
    <p:sldId id="263" r:id="rId7"/>
    <p:sldId id="266" r:id="rId8"/>
    <p:sldId id="267" r:id="rId9"/>
    <p:sldId id="268" r:id="rId10"/>
    <p:sldId id="280" r:id="rId11"/>
    <p:sldId id="269" r:id="rId12"/>
    <p:sldId id="271" r:id="rId13"/>
    <p:sldId id="273" r:id="rId14"/>
    <p:sldId id="274" r:id="rId15"/>
    <p:sldId id="258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5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59" r:id="rId37"/>
    <p:sldId id="296" r:id="rId38"/>
    <p:sldId id="298" r:id="rId39"/>
    <p:sldId id="297" r:id="rId40"/>
    <p:sldId id="299" r:id="rId41"/>
    <p:sldId id="300" r:id="rId42"/>
    <p:sldId id="309" r:id="rId43"/>
    <p:sldId id="303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10" r:id="rId52"/>
    <p:sldId id="313" r:id="rId53"/>
    <p:sldId id="317" r:id="rId54"/>
    <p:sldId id="316" r:id="rId55"/>
    <p:sldId id="315" r:id="rId56"/>
    <p:sldId id="319" r:id="rId57"/>
    <p:sldId id="318" r:id="rId58"/>
    <p:sldId id="260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6" r:id="rId75"/>
    <p:sldId id="335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38" r:id="rId85"/>
    <p:sldId id="272" r:id="rId86"/>
    <p:sldId id="261" r:id="rId87"/>
  </p:sldIdLst>
  <p:sldSz cx="18288000" cy="10287000"/>
  <p:notesSz cx="6858000" cy="9144000"/>
  <p:embeddedFontLst>
    <p:embeddedFont>
      <p:font typeface="Proxima Nova" charset="0"/>
      <p:regular r:id="rId89"/>
      <p:bold r:id="rId90"/>
      <p:italic r:id="rId91"/>
      <p:boldItalic r:id="rId92"/>
    </p:embeddedFont>
    <p:embeddedFont>
      <p:font typeface="Proxima Nova Semibold" charset="0"/>
      <p:regular r:id="rId93"/>
      <p:bold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0E110D0B-8796-473F-A8AB-085D2A9B7C54}">
  <a:tblStyle styleId="{0E110D0B-8796-473F-A8AB-085D2A9B7C54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94607" autoAdjust="0"/>
  </p:normalViewPr>
  <p:slideViewPr>
    <p:cSldViewPr>
      <p:cViewPr varScale="1">
        <p:scale>
          <a:sx n="54" d="100"/>
          <a:sy n="54" d="100"/>
        </p:scale>
        <p:origin x="-96" y="-58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145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9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ktoria.org/academy/kompleksnye-programmy-vnedreniya-izmeneniy-v-shkolakh.php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ant69/netology_ds2022_diploma" TargetMode="External"/><Relationship Id="rId4" Type="http://schemas.openxmlformats.org/officeDocument/2006/relationships/hyperlink" Target="https://files.direktor.ru/nos/files/Kuratorskaya_for_school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873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576048" y="967036"/>
            <a:ext cx="7488832" cy="74888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874;p54"/>
          <p:cNvSpPr txBox="1"/>
          <p:nvPr/>
        </p:nvSpPr>
        <p:spPr>
          <a:xfrm>
            <a:off x="551850" y="489600"/>
            <a:ext cx="9816286" cy="7318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Сопровождение кураторской методики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lnSpc>
                <a:spcPct val="80000"/>
              </a:lnSpc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Анализ и поиск закономерностей </a:t>
            </a:r>
            <a:r>
              <a:rPr lang="en-U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en-U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для 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построения рекомендательной системы </a:t>
            </a:r>
            <a:r>
              <a:rPr lang="en-U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en-U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при 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поддержке процесса обучения</a:t>
            </a:r>
            <a:endParaRPr lang="en-US" sz="3000" dirty="0" smtClean="0">
              <a:solidFill>
                <a:schemeClr val="lt1"/>
              </a:solidFill>
              <a:latin typeface="Proxima Nova"/>
              <a:ea typeface="Proxima Nova Semibold"/>
              <a:cs typeface="Proxima Nova Semibold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 smtClean="0">
              <a:solidFill>
                <a:schemeClr val="lt1"/>
              </a:solidFill>
              <a:latin typeface="Proxima Nova"/>
              <a:ea typeface="Proxima Nova Semibold"/>
              <a:cs typeface="Proxima Nova Semibold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 smtClean="0">
              <a:solidFill>
                <a:schemeClr val="lt1"/>
              </a:solidFill>
              <a:latin typeface="Proxima Nova"/>
              <a:ea typeface="Proxima Nova Semibold"/>
              <a:cs typeface="Proxima Nova Semibold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работа по курсу </a:t>
            </a:r>
            <a:r>
              <a:rPr lang="es-E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DataScience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 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875;p54"/>
          <p:cNvSpPr txBox="1"/>
          <p:nvPr/>
        </p:nvSpPr>
        <p:spPr>
          <a:xfrm>
            <a:off x="551850" y="883762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Павел Антошкин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Нетология, группа </a:t>
            </a:r>
            <a:r>
              <a:rPr lang="es-E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DS43 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сентябрь 2021 – 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январь 2023)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Уровни протоколов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Каждая из групп протоколов характеризуется определенными параметрами, влияющими на эффективность урока.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505632"/>
            <a:ext cx="17089094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Базовые протоколы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познакомиться с очередным параметром урока и провести измерение количественных характеристик параметра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всего класса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Учитель, проводящий урок, работает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привычном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себя режиме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Усложненные протоколы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научиться измерять количественные характеристики параметра для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всего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класса в целом 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отдельно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для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сильных, средних и слабых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 класса.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Учитель, проводящий урок,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старается следить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 улучшением характеристик параметра.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Прицельные протоколы</a:t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целенаправленно отработать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текущий параметр, уделяя во время урока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особое внимание «мишеням»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— двум или трем ученикам. Измерение количественных характеристик проводится для всего класса, для учеников разных уровней и для мишеней.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Сбор первичных данных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На уроке, который проводит Учитель 1, в качестве наблюдателя присутствует Учитель 2,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который на плане класса фиксирует параметры урока, а после урока заполняет таблицу в экселе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5048" y="2263180"/>
            <a:ext cx="16777864" cy="7632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7136" y="2695228"/>
            <a:ext cx="4896544" cy="676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592272" y="2695228"/>
            <a:ext cx="5112568" cy="67687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83;p121"/>
          <p:cNvSpPr/>
          <p:nvPr/>
        </p:nvSpPr>
        <p:spPr>
          <a:xfrm>
            <a:off x="7559824" y="2767236"/>
            <a:ext cx="288032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На уроке</a:t>
            </a:r>
            <a:endParaRPr sz="2400" dirty="0"/>
          </a:p>
        </p:txBody>
      </p:sp>
      <p:sp>
        <p:nvSpPr>
          <p:cNvPr id="10" name="Google Shape;2383;p121"/>
          <p:cNvSpPr/>
          <p:nvPr/>
        </p:nvSpPr>
        <p:spPr>
          <a:xfrm>
            <a:off x="7559824" y="8167836"/>
            <a:ext cx="288032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После урока</a:t>
            </a:r>
            <a:endParaRPr sz="2400" dirty="0"/>
          </a:p>
        </p:txBody>
      </p:sp>
      <p:cxnSp>
        <p:nvCxnSpPr>
          <p:cNvPr id="11" name="Прямая со стрелкой 36"/>
          <p:cNvCxnSpPr>
            <a:stCxn id="9" idx="1"/>
          </p:cNvCxnSpPr>
          <p:nvPr/>
        </p:nvCxnSpPr>
        <p:spPr>
          <a:xfrm flipH="1">
            <a:off x="6263680" y="3265536"/>
            <a:ext cx="1296144" cy="5756"/>
          </a:xfrm>
          <a:prstGeom prst="straightConnector1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36"/>
          <p:cNvCxnSpPr>
            <a:stCxn id="10" idx="3"/>
          </p:cNvCxnSpPr>
          <p:nvPr/>
        </p:nvCxnSpPr>
        <p:spPr>
          <a:xfrm>
            <a:off x="10440144" y="8666136"/>
            <a:ext cx="1224136" cy="5756"/>
          </a:xfrm>
          <a:prstGeom prst="straightConnector1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Учителя заполняют протоколы наблюдений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442282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Копии протоколов загружаются кураторами в систему обучения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7893584" y="2952000"/>
            <a:ext cx="3050616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Организаторы обучения сохраняют протоколы и выдают обратную связь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1137037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Организаторы обучения загружают файлы протоколов в БД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4849475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Данные из протоколов сохраняются в реляционной БД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Перенос первичных данных в БД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2022 году была создана база данных для хранения данных проекта и админпанель для работы с базой</a:t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Данные для исследования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основу исследования положены данные, накопленные в ходе годичного обучения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 Новосибирской области с низкими образовательными результатами (весна – осень 2022)</a:t>
            </a:r>
          </a:p>
          <a:p>
            <a:pPr lvl="0">
              <a:lnSpc>
                <a:spcPct val="80000"/>
              </a:lnSpc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1466;p88"/>
          <p:cNvSpPr/>
          <p:nvPr/>
        </p:nvSpPr>
        <p:spPr>
          <a:xfrm>
            <a:off x="551850" y="3199284"/>
            <a:ext cx="4581269" cy="458126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67</a:t>
            </a:r>
            <a:endParaRPr sz="96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Ш</a:t>
            </a:r>
            <a:r>
              <a:rPr lang="ru" sz="3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</a:t>
            </a:r>
            <a:endParaRPr b="1" dirty="0"/>
          </a:p>
        </p:txBody>
      </p:sp>
      <p:sp>
        <p:nvSpPr>
          <p:cNvPr id="6" name="Google Shape;1467;p88"/>
          <p:cNvSpPr/>
          <p:nvPr/>
        </p:nvSpPr>
        <p:spPr>
          <a:xfrm>
            <a:off x="5143675" y="3203439"/>
            <a:ext cx="4581269" cy="458126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282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endParaRPr b="1" dirty="0"/>
          </a:p>
        </p:txBody>
      </p:sp>
      <p:sp>
        <p:nvSpPr>
          <p:cNvPr id="7" name="Google Shape;1468;p88"/>
          <p:cNvSpPr/>
          <p:nvPr/>
        </p:nvSpPr>
        <p:spPr>
          <a:xfrm>
            <a:off x="9717907" y="3203439"/>
            <a:ext cx="4581269" cy="458126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3001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solidFill>
                  <a:schemeClr val="dk1"/>
                </a:solidFill>
                <a:latin typeface="Proxima Nova"/>
                <a:sym typeface="Proxima Nova"/>
              </a:rPr>
              <a:t>протокол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Задачи дипломной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5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Очистка, дополнение и анализ данных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Проведение первичного анализа данных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Формирование вторичных признаков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Выделение метрик успешности результатов обучения</a:t>
              </a:r>
              <a:endParaRPr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7" name="Google Shape;1193;p77"/>
          <p:cNvGrpSpPr/>
          <p:nvPr/>
        </p:nvGrpSpPr>
        <p:grpSpPr>
          <a:xfrm>
            <a:off x="551850" y="6417900"/>
            <a:ext cx="7146000" cy="2728950"/>
            <a:chOff x="551850" y="6417900"/>
            <a:chExt cx="7146000" cy="2728950"/>
          </a:xfrm>
        </p:grpSpPr>
        <p:sp>
          <p:nvSpPr>
            <p:cNvPr id="8" name="Google Shape;1194;p77"/>
            <p:cNvSpPr txBox="1"/>
            <p:nvPr/>
          </p:nvSpPr>
          <p:spPr>
            <a:xfrm>
              <a:off x="1981050" y="6419850"/>
              <a:ext cx="5716800" cy="27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текстов (рефлексия учителей)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степени удовлетворенности учителя проведенным уроком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степени готовности учителя что-то изменить на следующем уроке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Оценка качества предсказаний с использованием самооценки учителей и экспертной оценки текстов</a:t>
              </a:r>
              <a:endParaRPr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10" name="Google Shape;1196;p77"/>
          <p:cNvGrpSpPr/>
          <p:nvPr/>
        </p:nvGrpSpPr>
        <p:grpSpPr>
          <a:xfrm>
            <a:off x="9144000" y="6422400"/>
            <a:ext cx="8064896" cy="2724375"/>
            <a:chOff x="9144000" y="6422400"/>
            <a:chExt cx="7135200" cy="2724375"/>
          </a:xfrm>
        </p:grpSpPr>
        <p:sp>
          <p:nvSpPr>
            <p:cNvPr id="11" name="Google Shape;1197;p77"/>
            <p:cNvSpPr txBox="1"/>
            <p:nvPr/>
          </p:nvSpPr>
          <p:spPr>
            <a:xfrm>
              <a:off x="10562400" y="6429375"/>
              <a:ext cx="5716800" cy="27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Перспективы использования </a:t>
              </a:r>
              <a:r>
                <a:rPr lang="es-ES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DS</a:t>
              </a: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в проекте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Поиск задач в рамках проекта, для решения которых могут быть использованы технологии </a:t>
              </a:r>
              <a:r>
                <a:rPr lang="es-ES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DataScience</a:t>
              </a:r>
              <a:r>
                <a:rPr lang="en-US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Рекомендательные системы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Временные ряды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Оценка качества обучения</a:t>
              </a:r>
              <a:endParaRPr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3" name="Google Shape;1199;p77"/>
          <p:cNvGrpSpPr/>
          <p:nvPr/>
        </p:nvGrpSpPr>
        <p:grpSpPr>
          <a:xfrm>
            <a:off x="9144000" y="2952000"/>
            <a:ext cx="7135200" cy="2728800"/>
            <a:chOff x="9144000" y="2952000"/>
            <a:chExt cx="7135200" cy="2728800"/>
          </a:xfrm>
        </p:grpSpPr>
        <p:sp>
          <p:nvSpPr>
            <p:cNvPr id="14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Кластеризация школ</a:t>
              </a:r>
              <a:endParaRPr sz="1800" dirty="0" smtClean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Выделение кластеров школ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Определение особенностей кластеров (с каждым кластером могут реализовываться разные сценарии поддержки)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7161102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Подготовка и анализ данных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Рассмотрим процесс преобразования «сырых» данных в рабочие датафреймы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Импорт данных  шаблонов </a:t>
            </a:r>
            <a:b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и заполненных протоколов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Анонимизация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050616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Работа с пропусками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</a:t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 шаблонам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i="0" u="none" strike="noStrike" cap="none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</a:t>
            </a:r>
            <a:b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по школам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Основные этапы первичного анализа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по учителям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7929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шаблонов протоколов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анализируемых протоколов — 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3001</a:t>
            </a: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5088" y="2718455"/>
            <a:ext cx="16633848" cy="710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шаблонов протоколов (школы)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 Распределение внимания учителя (усложн.) использовали в 94% из всех 67 школ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5088" y="2453427"/>
            <a:ext cx="16633848" cy="70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уровней протоколов (учителя)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Не больше половины учителей, которые использовали на уроках протоколы всех уровней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12657" y="2453427"/>
            <a:ext cx="10078709" cy="70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71283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О кураторской методике</a:t>
            </a:r>
            <a:b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Краткое введение в предметную область </a:t>
            </a:r>
            <a:r>
              <a:rPr lang="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исследования</a:t>
            </a:r>
            <a:br>
              <a:rPr lang="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шаблонам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Все шаблоны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протоколов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использовались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, но с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разной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частотой (разница - более чем в три раза).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было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ни одного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шаблона, который использовали бы 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было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ни одного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шаблона, который использовал бы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каждый учитель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Самая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популярная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группа протоколов -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внимания учителя</a:t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Чаще всего использовались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усложненные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протоколы.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Высокая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доля учителей, которые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НЕ попробовали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отдельных уровней</a:t>
            </a: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Структура основного датафрейма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анализируемом датафрейме — 23 колонки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Мета-информация протокола: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prot_id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уникальный идентификатор протокола.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template_code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шаблон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date_of_lesson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дата проведения урока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observer_id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наблюдателя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curator_id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куратора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номер параллели класса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учителя по результатам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степень удовлетворенности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wish_to_change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желание что-то изменить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teacher_comments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текстовый комментарий учителя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505056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урока, общие для большинства протоколов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 на уроке 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 на уроке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 всеми учениками в классе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 сильными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средними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слабыми учениками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Агрегация данных для анализа школ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проекте приняли участие 67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4424798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анализа был сформирован датафрейм из следующих колонок: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школе</a:t>
            </a:r>
            <a:endParaRPr lang="en-US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учителей в школьной команде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curator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 количество кураторов в школьной команде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_mean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учеников на уроках в школе 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(косвенный признак 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размера школы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prot_templates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шаблонов протоколов, использованных в школе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protocols_per_teacher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протоколов на одного учителя в школе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479395" y="498961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Readmy.ipynb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479395" y="498961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Readmy.ipynb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Размеры школьных команд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размер школьной команды — это две тройки,  каждая из которых включает куратора и двух учителей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в школах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среднем одна школа за 2022 год в рамках проекта провела 45 уроков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06156"/>
            <a:ext cx="17280904" cy="708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на одного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Усредненная нагрузка учителей в школьных командах равна 12 протоколам на одного учителя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учеников на уроках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Большая часть школ в проекте - малокомплектные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— Количество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нагрузки учителей для небольших школ имеет бОльшую вариативность, чем у более крупных.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790" y="2177089"/>
            <a:ext cx="18037210" cy="721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школам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каждой из школ проекта, очень разное, максимум и минимум отличаются почти на порядок (16 vs 128)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 Разброс значений среднего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протоколов, заполненных каждым учителем в школе, меньше, но тоже заметный (4.5 vs 22)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Небольшой размер школьных команд в рамках проекта — не обязательно следствие размера школы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количество учеников в классах может быть одним из надежных показателей, характеризующих размер школы. В основном в проекте принимали участие небольшие школы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Похоже, что среди небольших школ нашлись как скептики (мало протоколов), так и энтузиасты (много протоколов). Более крупные школы обошлись без крайностей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Агрегация данных для анализа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проекте приняли участие 282 учителя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6729054" cy="767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анализа был сформирован датафрейм из следующих колонок: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школе</a:t>
            </a:r>
            <a:endParaRPr lang="es-ES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base_prot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базовых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complicated_prot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усложненных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targeted_prot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прицельных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used_templates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_groups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групп шаблонов, использованных учителем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_mean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учеников на уроках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class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- параллель класса, с которой чаще всего работал учитель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- степень удовлетворения учителя от проведенного урока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47000" y="3870548"/>
            <a:ext cx="3719400" cy="37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6" name="Google Shape;1476;p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286850" y="4773808"/>
            <a:ext cx="3714300" cy="3250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7" name="Google Shape;1477;p8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588900" y="3877762"/>
            <a:ext cx="3717000" cy="37037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8" name="Google Shape;1478;p89"/>
          <p:cNvSpPr txBox="1"/>
          <p:nvPr/>
        </p:nvSpPr>
        <p:spPr>
          <a:xfrm>
            <a:off x="1676250" y="7770812"/>
            <a:ext cx="4260900" cy="219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Константин Ушаков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ru-RU" sz="1800" dirty="0" smtClean="0"/>
              <a:t>Д.п.н., профессор НИУ ВШЭ, </a:t>
            </a:r>
            <a:br>
              <a:rPr lang="ru-RU" sz="1800" dirty="0" smtClean="0"/>
            </a:br>
            <a:r>
              <a:rPr lang="ru-RU" sz="1800" dirty="0" smtClean="0"/>
              <a:t>главный редактор журнала «Директор школы»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0" name="Google Shape;1480;p89"/>
          <p:cNvSpPr txBox="1"/>
          <p:nvPr/>
        </p:nvSpPr>
        <p:spPr>
          <a:xfrm>
            <a:off x="12316950" y="7770812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Екатерина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Куксо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ru-RU" sz="1800" dirty="0" smtClean="0"/>
              <a:t>К.п.н., магистр </a:t>
            </a:r>
            <a:br>
              <a:rPr lang="ru-RU" sz="1800" dirty="0" smtClean="0"/>
            </a:br>
            <a:r>
              <a:rPr lang="ru-RU" sz="1800" dirty="0" smtClean="0"/>
              <a:t>организационной психологии Манчестерского университета, </a:t>
            </a:r>
            <a:br>
              <a:rPr lang="ru-RU" sz="1800" dirty="0" smtClean="0"/>
            </a:br>
            <a:r>
              <a:rPr lang="ru-RU" sz="1800" dirty="0" smtClean="0"/>
              <a:t>автор курсов «Академии Директории»</a:t>
            </a:r>
            <a:endParaRPr sz="18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Кураторская методика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/>
          <p:cNvSpPr txBox="1"/>
          <p:nvPr/>
        </p:nvSpPr>
        <p:spPr>
          <a:xfrm>
            <a:off x="647056" y="1327076"/>
            <a:ext cx="1620180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Проект «Издательской фирмы «Сентябрь»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— Академия Директории</a:t>
            </a:r>
            <a:endParaRPr lang="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Учебный курс для школьных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команд (учителя и кураторы)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, рассчитанный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4 месяца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Обучение проводится уже 5 лет (более 100 школ)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протоколов на одного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значение – 11 протоколов на учителя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Широта охвата групп протоколов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Примерно две трети учителей успели попробовать больше половины групп протоколов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Возраст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Чаще всего учителя работали с 7-ми классами, реже всего – с 10-ми и 11-ми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учителей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Если учителя были искренни, то большая их часть была удовлетворена своими уроками (оценки – осень 2022)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Корреляция выбранных параметров по учителям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Интересных корреляций не видно, имеющиеся — очевидны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учителям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Базовые распределения по организациям похожи на распределения по учителям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количества протоколов на одного учителя похоже на нормальное, но с длинным правым крылом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Можно считать позитивным средний уровень количества групп протоколов, которые попробовал каждый из учителей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Вопрос о степени удовлетворенности учителей от проведенного урока мало информативный, нужно менять формулировку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Неожиданных  корреляций для текущего набора данных выявить не удалось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Необходимо искать дополнительные параметры для анализа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Вторичные параметры </a:t>
            </a:r>
            <a:b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и расширенный анализ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Загрузка данных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3312368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Генерация вторичных параметров, связанных со временем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277173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Генерация вторичных параметров, связанных с уровнями успеваемости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обобщенных данных по школам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Анализ обобщенных данных по учителям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Основные этапы расширенного анализа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Точечный анализ метрик отдельных учителей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30511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Структура основного датафрейма до </a:t>
            </a:r>
            <a:r>
              <a:rPr lang="ru-RU" sz="56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апдейта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анализируемом датафрейме — 23 колонки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Мета-информация протокола: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prot_id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уникальный идентификатор протокола.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template_code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шаблон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date_of_lesson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дата проведения урока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observer_id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наблюдателя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curator_id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куратора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номер параллели класса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учителя по результатам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степень удовлетворенности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wish_to_change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желание что-то изменить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teacher_comments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текстовый комментарий учителя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505056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урока, общие для большинства протоколов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 на уроке 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 на уроке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 всеми учениками в классе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 сильными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средними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слабыми учениками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Дополнительные колонки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23 колонки исходного датафрейма + 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16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новых колонок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шаблонам протоколов: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group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номер группы шаблона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level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- 1, 2, 3, т.е. базовый, усложненный или прицельный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времени: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period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1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весна, 2 - осень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day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порядковый номер дня с даты первого урока, зафиксированного в системе</a:t>
            </a:r>
            <a:endParaRPr lang="es-E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day_of_period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порядковый номер дня с даты первого урока, зафиксированного в системе для текущего периода - весна или осень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nan для первого протокола учителя в текущем периоде или разница в днях текущего протокола и предыдущего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937104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группам учеников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scope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доля учеников, с которыми было взаимодействие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средний уровень 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уровня учеников на уроке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nteractions_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матожидание уровня для взаимодействий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nteractions_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уровня для взаимодействий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матожидание уровня учеников, с которыми было взаимодействие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ru-RU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ttention_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этого уровня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vector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_interact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взаимодействия (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_m – interactions_m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vector_intention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намерения (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_m – </a:t>
            </a:r>
            <a:r>
              <a:rPr lang="en-US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attention_m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vector_attention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внимания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attention_m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interactions_m)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"/>
          <p:cNvSpPr/>
          <p:nvPr/>
        </p:nvSpPr>
        <p:spPr>
          <a:xfrm>
            <a:off x="719083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78"/>
          <p:cNvSpPr/>
          <p:nvPr/>
        </p:nvSpPr>
        <p:spPr>
          <a:xfrm>
            <a:off x="6447735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8"/>
          <p:cNvSpPr/>
          <p:nvPr/>
        </p:nvSpPr>
        <p:spPr>
          <a:xfrm>
            <a:off x="12173438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8"/>
          <p:cNvSpPr txBox="1"/>
          <p:nvPr/>
        </p:nvSpPr>
        <p:spPr>
          <a:xfrm>
            <a:off x="719064" y="4847711"/>
            <a:ext cx="4715568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Повышение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осознанности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профессионализма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учителей во время проведения уроков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447714" y="4847711"/>
            <a:ext cx="467555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Формирование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горизонтальных профессиональных связей в организации (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Социальный капитал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12169164" y="4847711"/>
            <a:ext cx="5002772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Повышение успеваемости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слабых учеников,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равное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распределение внимания учителя, улучшение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эмоционального климата</a:t>
            </a:r>
            <a:endParaRPr sz="3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Цели обучения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" name="Google Shape;1743;p105"/>
          <p:cNvSpPr/>
          <p:nvPr/>
        </p:nvSpPr>
        <p:spPr>
          <a:xfrm>
            <a:off x="6946800" y="2769467"/>
            <a:ext cx="1512168" cy="1152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34;p107"/>
          <p:cNvSpPr/>
          <p:nvPr/>
        </p:nvSpPr>
        <p:spPr>
          <a:xfrm>
            <a:off x="12724996" y="2715015"/>
            <a:ext cx="1422604" cy="11345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909;p106"/>
          <p:cNvSpPr/>
          <p:nvPr/>
        </p:nvSpPr>
        <p:spPr>
          <a:xfrm>
            <a:off x="1258168" y="2642629"/>
            <a:ext cx="1457338" cy="1422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19;p78"/>
          <p:cNvSpPr txBox="1"/>
          <p:nvPr/>
        </p:nvSpPr>
        <p:spPr>
          <a:xfrm>
            <a:off x="1943200" y="8239844"/>
            <a:ext cx="15193688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кураторская методика становится повседневной практикой </a:t>
            </a:r>
            <a:b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в школе и постепенно масштабируется на других учителей</a:t>
            </a:r>
            <a:endParaRPr sz="40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" name="Google Shape;1219;p78"/>
          <p:cNvSpPr txBox="1"/>
          <p:nvPr/>
        </p:nvSpPr>
        <p:spPr>
          <a:xfrm>
            <a:off x="647056" y="8239844"/>
            <a:ext cx="936104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-US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Интенсивность проведения уроков в 2022 году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01301" y="1917860"/>
            <a:ext cx="15524286" cy="776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Интервалы между уроками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Учителям и кураторам была документация проводить уроки регулярно, раз в неделю.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Видно, что большинство участников проекта следовали этой рекомендации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335865"/>
            <a:ext cx="9504040" cy="633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335865"/>
            <a:ext cx="9504040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000862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колонкам с периодами времени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Распределения по дням проведения уроков помимо случайных флуктуаций имеют неравномерности, связанные с сезонностью учебных периодов, каникулами, праздниками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Интервалы между уроками различаются, но хорошо заметны циклы в одну, две, три, четыре недели. Это может быть связано с методическими рекомендациями о соблюдении строгой периодичности проведения уроков, а также с желанием учителя работать постоянно с одним классом, в соответствии с еженедельным расписанием уроков.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01708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Матожидание и дисперсия по уровням учеников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Задача – получить характеристики распределения учеников по уровням успеваемости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016" y="2167029"/>
            <a:ext cx="15524286" cy="755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Охват учеников вниманием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Классы небольшие, учителя в основном успевали </a:t>
            </a:r>
            <a:r>
              <a:rPr lang="ru-RU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провзаимодействовать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 с большинством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9102" y="1903140"/>
            <a:ext cx="12025538" cy="80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уровень успеваемости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Рассматривается распределение параметра 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_m –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матожидания среднего уровня учеников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всех протоколов и для протоколов тех уроков, на которых было 10 и больше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504040" cy="6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Дисперсия уровней успеваемости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Рассматривается распределение параметра 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дисперсии уровня учеников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всех протоколов и для протоколов тех уроков, на которых было 10 и больше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4977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Взаимодействия с учениками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Диаграмма слева – про охват учеников, а диаграмма справа – про интенсивность взаимодействия.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Пик на левой диаграмме связан с небольшими классами, но на второй диаграмме он сглажен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Вектора взаимодействия и внимания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Близость к нулю значений обоих векторов говорит о том, что внимание учителя более-менее равномерно распределяется между учениками разной успеваемости, присутствующими на уроках, но это – в среднем.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Матрица корреляции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Неожиданностей почти не содержит, все корреляции объяснимы особенностями данных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39144" y="1511097"/>
            <a:ext cx="15481720" cy="860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7929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1. Исследование социального капитала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Перед началом обучения проводится исследование, результаты которого могут служить основанием для отбора членов школьной команды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2386;p121"/>
          <p:cNvSpPr/>
          <p:nvPr/>
        </p:nvSpPr>
        <p:spPr>
          <a:xfrm>
            <a:off x="557326" y="7814020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</a:t>
            </a:r>
          </a:p>
        </p:txBody>
      </p:sp>
      <p:sp>
        <p:nvSpPr>
          <p:cNvPr id="20" name="Google Shape;2387;p121"/>
          <p:cNvSpPr/>
          <p:nvPr/>
        </p:nvSpPr>
        <p:spPr>
          <a:xfrm>
            <a:off x="575048" y="2335188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школы</a:t>
            </a:r>
            <a:endParaRPr sz="3200" dirty="0"/>
          </a:p>
        </p:txBody>
      </p:sp>
      <p:sp>
        <p:nvSpPr>
          <p:cNvPr id="30" name="Google Shape;2386;p121"/>
          <p:cNvSpPr/>
          <p:nvPr/>
        </p:nvSpPr>
        <p:spPr>
          <a:xfrm>
            <a:off x="863080" y="824295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2</a:t>
            </a:r>
            <a:endParaRPr sz="2400" dirty="0"/>
          </a:p>
        </p:txBody>
      </p:sp>
      <p:sp>
        <p:nvSpPr>
          <p:cNvPr id="44" name="Google Shape;2386;p121"/>
          <p:cNvSpPr/>
          <p:nvPr/>
        </p:nvSpPr>
        <p:spPr>
          <a:xfrm>
            <a:off x="1223120" y="8675004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583160" y="896303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2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615608" y="2191172"/>
            <a:ext cx="5832648" cy="7704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Google Shape;2387;p121"/>
          <p:cNvSpPr/>
          <p:nvPr/>
        </p:nvSpPr>
        <p:spPr>
          <a:xfrm>
            <a:off x="6047656" y="2623220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Директора</a:t>
            </a:r>
            <a:endParaRPr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415808" y="936235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Лаборатори</a:t>
            </a:r>
            <a:r>
              <a:rPr lang="uk-UA" sz="2400" dirty="0" smtClean="0">
                <a:solidFill>
                  <a:schemeClr val="bg2"/>
                </a:solidFill>
              </a:rPr>
              <a:t>я Директории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4" name="Google Shape;2387;p121"/>
          <p:cNvSpPr/>
          <p:nvPr/>
        </p:nvSpPr>
        <p:spPr>
          <a:xfrm>
            <a:off x="6047656" y="4567436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администратора</a:t>
            </a:r>
            <a:endParaRPr sz="2400" dirty="0"/>
          </a:p>
        </p:txBody>
      </p:sp>
      <p:sp>
        <p:nvSpPr>
          <p:cNvPr id="35" name="Google Shape;2387;p121"/>
          <p:cNvSpPr/>
          <p:nvPr/>
        </p:nvSpPr>
        <p:spPr>
          <a:xfrm>
            <a:off x="6047656" y="6511652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сотрудника</a:t>
            </a:r>
            <a:endParaRPr sz="2400" dirty="0"/>
          </a:p>
        </p:txBody>
      </p:sp>
      <p:cxnSp>
        <p:nvCxnSpPr>
          <p:cNvPr id="37" name="Прямая со стрелкой 36"/>
          <p:cNvCxnSpPr>
            <a:stCxn id="20" idx="3"/>
            <a:endCxn id="32" idx="1"/>
          </p:cNvCxnSpPr>
          <p:nvPr/>
        </p:nvCxnSpPr>
        <p:spPr>
          <a:xfrm>
            <a:off x="4540448" y="2833488"/>
            <a:ext cx="1507208" cy="25778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/>
          <p:cNvCxnSpPr>
            <a:stCxn id="67" idx="3"/>
            <a:endCxn id="34" idx="1"/>
          </p:cNvCxnSpPr>
          <p:nvPr/>
        </p:nvCxnSpPr>
        <p:spPr>
          <a:xfrm>
            <a:off x="3743400" y="4169836"/>
            <a:ext cx="2304256" cy="86565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36"/>
          <p:cNvCxnSpPr>
            <a:stCxn id="19" idx="3"/>
            <a:endCxn id="35" idx="1"/>
          </p:cNvCxnSpPr>
          <p:nvPr/>
        </p:nvCxnSpPr>
        <p:spPr>
          <a:xfrm flipV="1">
            <a:off x="3743400" y="6979704"/>
            <a:ext cx="2304256" cy="115679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6"/>
          <p:cNvCxnSpPr>
            <a:stCxn id="30" idx="3"/>
            <a:endCxn id="35" idx="1"/>
          </p:cNvCxnSpPr>
          <p:nvPr/>
        </p:nvCxnSpPr>
        <p:spPr>
          <a:xfrm flipV="1">
            <a:off x="4049154" y="6979704"/>
            <a:ext cx="1998502" cy="158573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6"/>
          <p:cNvCxnSpPr>
            <a:stCxn id="44" idx="3"/>
            <a:endCxn id="35" idx="1"/>
          </p:cNvCxnSpPr>
          <p:nvPr/>
        </p:nvCxnSpPr>
        <p:spPr>
          <a:xfrm flipV="1">
            <a:off x="4409194" y="6979704"/>
            <a:ext cx="1638462" cy="201778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6"/>
          <p:cNvCxnSpPr>
            <a:stCxn id="45" idx="3"/>
            <a:endCxn id="35" idx="1"/>
          </p:cNvCxnSpPr>
          <p:nvPr/>
        </p:nvCxnSpPr>
        <p:spPr>
          <a:xfrm flipV="1">
            <a:off x="4769234" y="6979704"/>
            <a:ext cx="1278422" cy="230581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36"/>
          <p:cNvCxnSpPr>
            <a:stCxn id="32" idx="3"/>
            <a:endCxn id="150" idx="0"/>
          </p:cNvCxnSpPr>
          <p:nvPr/>
        </p:nvCxnSpPr>
        <p:spPr>
          <a:xfrm>
            <a:off x="9576048" y="3091272"/>
            <a:ext cx="288032" cy="4788532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6"/>
          <p:cNvCxnSpPr>
            <a:stCxn id="34" idx="3"/>
            <a:endCxn id="150" idx="0"/>
          </p:cNvCxnSpPr>
          <p:nvPr/>
        </p:nvCxnSpPr>
        <p:spPr>
          <a:xfrm>
            <a:off x="9576048" y="5035488"/>
            <a:ext cx="288032" cy="2844316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36"/>
          <p:cNvCxnSpPr>
            <a:stCxn id="35" idx="3"/>
            <a:endCxn id="150" idx="0"/>
          </p:cNvCxnSpPr>
          <p:nvPr/>
        </p:nvCxnSpPr>
        <p:spPr>
          <a:xfrm>
            <a:off x="9576048" y="6979704"/>
            <a:ext cx="288032" cy="900100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0" name="Google Shape;2387;p121"/>
          <p:cNvSpPr/>
          <p:nvPr/>
        </p:nvSpPr>
        <p:spPr>
          <a:xfrm>
            <a:off x="8567936" y="7879804"/>
            <a:ext cx="2592288" cy="1224136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Формирование отчета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2386;p121"/>
          <p:cNvSpPr/>
          <p:nvPr/>
        </p:nvSpPr>
        <p:spPr>
          <a:xfrm>
            <a:off x="557326" y="5863580"/>
            <a:ext cx="3474106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Рук. струк. подразд.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  1</a:t>
            </a:r>
          </a:p>
        </p:txBody>
      </p:sp>
      <p:sp>
        <p:nvSpPr>
          <p:cNvPr id="62" name="Google Shape;2386;p121"/>
          <p:cNvSpPr/>
          <p:nvPr/>
        </p:nvSpPr>
        <p:spPr>
          <a:xfrm>
            <a:off x="917366" y="6370748"/>
            <a:ext cx="3474106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67" name="Google Shape;2386;p121"/>
          <p:cNvSpPr/>
          <p:nvPr/>
        </p:nvSpPr>
        <p:spPr>
          <a:xfrm>
            <a:off x="557326" y="384735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Администратор 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76" name="Google Shape;2386;p121"/>
          <p:cNvSpPr/>
          <p:nvPr/>
        </p:nvSpPr>
        <p:spPr>
          <a:xfrm>
            <a:off x="935088" y="4354524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77" name="Google Shape;2386;p121"/>
          <p:cNvSpPr/>
          <p:nvPr/>
        </p:nvSpPr>
        <p:spPr>
          <a:xfrm>
            <a:off x="1349414" y="4786572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Администратор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endParaRPr sz="2400" dirty="0"/>
          </a:p>
        </p:txBody>
      </p:sp>
      <p:sp>
        <p:nvSpPr>
          <p:cNvPr id="78" name="Google Shape;2386;p121"/>
          <p:cNvSpPr/>
          <p:nvPr/>
        </p:nvSpPr>
        <p:spPr>
          <a:xfrm>
            <a:off x="1205398" y="6874804"/>
            <a:ext cx="354611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Рук. струк. подразд.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" name="Прямая со стрелкой 36"/>
          <p:cNvCxnSpPr>
            <a:stCxn id="60" idx="3"/>
            <a:endCxn id="35" idx="1"/>
          </p:cNvCxnSpPr>
          <p:nvPr/>
        </p:nvCxnSpPr>
        <p:spPr>
          <a:xfrm>
            <a:off x="4031432" y="6186060"/>
            <a:ext cx="2016224" cy="79364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36"/>
          <p:cNvCxnSpPr>
            <a:stCxn id="62" idx="3"/>
            <a:endCxn id="35" idx="1"/>
          </p:cNvCxnSpPr>
          <p:nvPr/>
        </p:nvCxnSpPr>
        <p:spPr>
          <a:xfrm>
            <a:off x="4391472" y="6693228"/>
            <a:ext cx="1656184" cy="28647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36"/>
          <p:cNvCxnSpPr>
            <a:stCxn id="78" idx="3"/>
            <a:endCxn id="35" idx="1"/>
          </p:cNvCxnSpPr>
          <p:nvPr/>
        </p:nvCxnSpPr>
        <p:spPr>
          <a:xfrm flipV="1">
            <a:off x="4751512" y="6979704"/>
            <a:ext cx="1296144" cy="21758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36"/>
          <p:cNvCxnSpPr>
            <a:stCxn id="76" idx="3"/>
            <a:endCxn id="34" idx="1"/>
          </p:cNvCxnSpPr>
          <p:nvPr/>
        </p:nvCxnSpPr>
        <p:spPr>
          <a:xfrm>
            <a:off x="4121162" y="4677004"/>
            <a:ext cx="1926494" cy="35848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 стрелкой 36"/>
          <p:cNvCxnSpPr>
            <a:stCxn id="77" idx="3"/>
            <a:endCxn id="34" idx="1"/>
          </p:cNvCxnSpPr>
          <p:nvPr/>
        </p:nvCxnSpPr>
        <p:spPr>
          <a:xfrm flipV="1">
            <a:off x="4535488" y="5035488"/>
            <a:ext cx="1512168" cy="7356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28376" y="2191172"/>
            <a:ext cx="4896544" cy="309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496736" y="5791572"/>
            <a:ext cx="5072200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колонкам с успеваемостью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Поскольку школы в проекте малокомплектные, параметр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score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сложно анализировать. Этот параметр становится значимым при количестве учеников от 10 и выше (цифра ориентировочная).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Средняя успеваемость учеников в школах, проводивших исследование – средняя, однако есть как школы, где успевающих учеников больше, так и школы с преобладанием отстающих учеников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Крайне мало школ, в которых все ученики имеют близкий уровень успеваемости. Вероятно, это как правило школы со средним количеством учеников 3 и менее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Учителя при работе с учениками в среднем равномерно распределяют свое внимание между учениками разных уровней, но есть школы, которые делают акцент на слабых, и есть те, которые больше работают с сильными учениками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Интересных, неожиданных корреляций между параметрами не видно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Анализ динамики показателей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последующего анализа были выбраны две случайные группы учителей.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1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– учителя провели по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уроков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– учителя провели по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уроков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линейных диаграммах по каждому учителю собрано сразу несколько параметров.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Первые диаграммы показывают динамику изменений от урока к уроку.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Последующие диаграммы – динамику изменений от весны к осени.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по урокам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8455" y="1575259"/>
            <a:ext cx="13374945" cy="82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по урокам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71100" y="1485176"/>
            <a:ext cx="6329185" cy="39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5211" y="5929161"/>
            <a:ext cx="6320963" cy="395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215309" y="1492177"/>
            <a:ext cx="6402607" cy="39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50161" y="5946044"/>
            <a:ext cx="6332903" cy="391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 «Весна - Осень»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8455" y="1604544"/>
            <a:ext cx="13374945" cy="821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«Весна – Осень»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19473" y="1485176"/>
            <a:ext cx="6432439" cy="39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5211" y="5915245"/>
            <a:ext cx="6320963" cy="398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200393" y="1492177"/>
            <a:ext cx="6432439" cy="39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00393" y="5946044"/>
            <a:ext cx="6432439" cy="391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учителей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59824" y="4351412"/>
            <a:ext cx="9664360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1399084"/>
            <a:ext cx="16489832" cy="22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удовлетворена, но не полностью. Слабые ученики "отсиживаются". Для себя я их стимулировала репродуктивными вопросами для понимания темы. 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удовлетворена. Каких - либо изменений в урок не было внесено, всё было ясно и понятно.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8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удовлетворена. Для себя я поставила давать детям вопросы продуктивного типа, чтобы они сам</a:t>
            </a: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>о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стоятельно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искали информацию для ответа.</a:t>
            </a:r>
          </a:p>
        </p:txBody>
      </p:sp>
      <p:sp>
        <p:nvSpPr>
          <p:cNvPr id="9" name="Google Shape;1133;p74"/>
          <p:cNvSpPr txBox="1"/>
          <p:nvPr/>
        </p:nvSpPr>
        <p:spPr>
          <a:xfrm>
            <a:off x="575048" y="3991372"/>
            <a:ext cx="6408712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9  Уроком удовлетворена в полном смысле. я бы побольше хвалила детей за их стремление дать ответ по заданному вопросу. 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10  Уроком удовлетворена. Я постоянно старалась дать полную и частичную обратную связь с учениками. Вела диалог с детьми. 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11  Уроком вполне удовлетворена. Я добивалась правильных и точных ответов на поставленные вопросы. 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12  Моя цель - добиваться полных ответов за небольшое время, активности "мишени" на уроке.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динамике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Данные по протоколам разных периодов не полные, поэтому по каждому учителю наблюдается выпадение данных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Паттерны метрик разных учителей очень отличаются, однако в среднем имеется некоторое смещение внимания учителя в сторону более сильных учеников несмотря на то, что задачи проекта подразумевали, что учителям было бы правильно научиться смещать внимание в сторону слабых.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Вероятность случайных флуктуаций изменения векторов из-за влияния параметров отдельного урока может быть значительной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Учитывая результаты анализа корреляций разных параметров, которые выявились при просмотре корреляционной матрицы, кажется перспективным попытаться восстановить параметры удовлетворенности и желания изменений по текстовым отчетам учителей.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Кластеризация организаций</a:t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endParaRPr lang="ru-RU" sz="3000" dirty="0" smtClean="0">
              <a:solidFill>
                <a:schemeClr val="lt1"/>
              </a:solidFill>
              <a:latin typeface="Proxima Nova"/>
              <a:ea typeface="Proxima Nova Semibold"/>
              <a:cs typeface="Proxima Nova Semibold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Интонационный анализ комментариев</a:t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uk-UA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Точки роста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Были проведены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эксперименты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 кластеризацией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организаций, принявших участие в проекте, отдельно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 двум группам признаков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, 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проведено сравнение распределения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организаций по кластерам в первом и во втором случаях.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Первая группа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параметров характеризует свойства организации,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не связанные с конкретными действиями учителей в проекте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Это - те параметры, которые скорее являются особенностями школ независимо от того, как именно они организовали потом работу в проекте.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Вторая группа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параметров характеризует то,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какие показатели продемонстрировала организация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во время работы в рамках проекта.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Сравнение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этих двух альтернативных наборов кластеров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позволило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проверить, есть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влияние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параметров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ДО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 параметры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ПОСЛЕ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(дисклеймер: нет)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2. Формируется школьная команда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рекомендуется команда из 13 человек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, но можно и меньше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" name="Google Shape;2377;p121"/>
          <p:cNvCxnSpPr/>
          <p:nvPr/>
        </p:nvCxnSpPr>
        <p:spPr>
          <a:xfrm flipV="1">
            <a:off x="4031432" y="4062158"/>
            <a:ext cx="9378618" cy="1222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2" name="Google Shape;2379;p121"/>
          <p:cNvCxnSpPr/>
          <p:nvPr/>
        </p:nvCxnSpPr>
        <p:spPr>
          <a:xfrm>
            <a:off x="4031432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13" name="Google Shape;2380;p121"/>
          <p:cNvCxnSpPr/>
          <p:nvPr/>
        </p:nvCxnSpPr>
        <p:spPr>
          <a:xfrm>
            <a:off x="2447256" y="7015708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14" name="Google Shape;2381;p121"/>
          <p:cNvCxnSpPr/>
          <p:nvPr/>
        </p:nvCxnSpPr>
        <p:spPr>
          <a:xfrm>
            <a:off x="8788920" y="3343300"/>
            <a:ext cx="8" cy="732541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" name="Google Shape;2383;p121"/>
          <p:cNvSpPr/>
          <p:nvPr/>
        </p:nvSpPr>
        <p:spPr>
          <a:xfrm>
            <a:off x="2082256" y="5071492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1</a:t>
            </a:r>
            <a:endParaRPr sz="2400" dirty="0"/>
          </a:p>
        </p:txBody>
      </p:sp>
      <p:sp>
        <p:nvSpPr>
          <p:cNvPr id="17" name="Google Shape;2384;p121"/>
          <p:cNvSpPr/>
          <p:nvPr/>
        </p:nvSpPr>
        <p:spPr>
          <a:xfrm>
            <a:off x="11429420" y="5070607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4</a:t>
            </a:r>
            <a:endParaRPr sz="2400" dirty="0"/>
          </a:p>
        </p:txBody>
      </p:sp>
      <p:sp>
        <p:nvSpPr>
          <p:cNvPr id="19" name="Google Shape;2386;p121"/>
          <p:cNvSpPr/>
          <p:nvPr/>
        </p:nvSpPr>
        <p:spPr>
          <a:xfrm>
            <a:off x="773350" y="80269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1.1</a:t>
            </a:r>
            <a:endParaRPr sz="2400" dirty="0"/>
          </a:p>
        </p:txBody>
      </p:sp>
      <p:sp>
        <p:nvSpPr>
          <p:cNvPr id="20" name="Google Shape;2387;p121"/>
          <p:cNvSpPr/>
          <p:nvPr/>
        </p:nvSpPr>
        <p:spPr>
          <a:xfrm>
            <a:off x="6839744" y="2346700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Старший куратор</a:t>
            </a:r>
            <a:endParaRPr sz="3200" dirty="0"/>
          </a:p>
        </p:txBody>
      </p:sp>
      <p:cxnSp>
        <p:nvCxnSpPr>
          <p:cNvPr id="21" name="Google Shape;2388;p121"/>
          <p:cNvCxnSpPr/>
          <p:nvPr/>
        </p:nvCxnSpPr>
        <p:spPr>
          <a:xfrm flipH="1">
            <a:off x="5759624" y="7015708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2" name="Google Shape;2389;p121"/>
          <p:cNvCxnSpPr/>
          <p:nvPr/>
        </p:nvCxnSpPr>
        <p:spPr>
          <a:xfrm>
            <a:off x="13412121" y="6067204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7" name="Google Shape;2394;p121"/>
          <p:cNvCxnSpPr/>
          <p:nvPr/>
        </p:nvCxnSpPr>
        <p:spPr>
          <a:xfrm>
            <a:off x="2447256" y="7015708"/>
            <a:ext cx="3299677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" name="Google Shape;2395;p121"/>
          <p:cNvCxnSpPr/>
          <p:nvPr/>
        </p:nvCxnSpPr>
        <p:spPr>
          <a:xfrm>
            <a:off x="13414725" y="4049707"/>
            <a:ext cx="0" cy="1019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30" name="Google Shape;2386;p121"/>
          <p:cNvSpPr/>
          <p:nvPr/>
        </p:nvSpPr>
        <p:spPr>
          <a:xfrm>
            <a:off x="4247456" y="802382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1.2</a:t>
            </a:r>
            <a:endParaRPr sz="2400" dirty="0"/>
          </a:p>
        </p:txBody>
      </p:sp>
      <p:cxnSp>
        <p:nvCxnSpPr>
          <p:cNvPr id="41" name="Google Shape;2389;p121"/>
          <p:cNvCxnSpPr/>
          <p:nvPr/>
        </p:nvCxnSpPr>
        <p:spPr>
          <a:xfrm>
            <a:off x="4031432" y="6067204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" name="Google Shape;2386;p121"/>
          <p:cNvSpPr/>
          <p:nvPr/>
        </p:nvSpPr>
        <p:spPr>
          <a:xfrm>
            <a:off x="9990374" y="80269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4.1</a:t>
            </a: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3464480" y="802382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4.2</a:t>
            </a:r>
            <a:endParaRPr sz="2400" dirty="0"/>
          </a:p>
        </p:txBody>
      </p:sp>
      <p:cxnSp>
        <p:nvCxnSpPr>
          <p:cNvPr id="46" name="Google Shape;2380;p121"/>
          <p:cNvCxnSpPr/>
          <p:nvPr/>
        </p:nvCxnSpPr>
        <p:spPr>
          <a:xfrm>
            <a:off x="11736288" y="7015708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47" name="Google Shape;2388;p121"/>
          <p:cNvCxnSpPr/>
          <p:nvPr/>
        </p:nvCxnSpPr>
        <p:spPr>
          <a:xfrm flipH="1">
            <a:off x="15048656" y="7015708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48" name="Google Shape;2394;p121"/>
          <p:cNvCxnSpPr/>
          <p:nvPr/>
        </p:nvCxnSpPr>
        <p:spPr>
          <a:xfrm>
            <a:off x="11736288" y="7015708"/>
            <a:ext cx="3299677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9" name="Google Shape;2379;p121"/>
          <p:cNvCxnSpPr/>
          <p:nvPr/>
        </p:nvCxnSpPr>
        <p:spPr>
          <a:xfrm>
            <a:off x="7415808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50" name="Google Shape;2379;p121"/>
          <p:cNvCxnSpPr/>
          <p:nvPr/>
        </p:nvCxnSpPr>
        <p:spPr>
          <a:xfrm>
            <a:off x="10152112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52" name="Google Shape;2387;p121"/>
          <p:cNvSpPr/>
          <p:nvPr/>
        </p:nvSpPr>
        <p:spPr>
          <a:xfrm>
            <a:off x="1295128" y="2346700"/>
            <a:ext cx="3965400" cy="996600"/>
          </a:xfrm>
          <a:prstGeom prst="roundRect">
            <a:avLst>
              <a:gd name="adj" fmla="val 26126"/>
            </a:avLst>
          </a:prstGeom>
          <a:solidFill>
            <a:schemeClr val="bg1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bg1">
                    <a:lumMod val="8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школы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3" name="Google Shape;2377;p121"/>
          <p:cNvCxnSpPr>
            <a:stCxn id="52" idx="3"/>
            <a:endCxn id="20" idx="1"/>
          </p:cNvCxnSpPr>
          <p:nvPr/>
        </p:nvCxnSpPr>
        <p:spPr>
          <a:xfrm>
            <a:off x="5260528" y="2845000"/>
            <a:ext cx="1579216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школ ДО (на момент старта проекта)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Исследуем «систему координат» из четырех колонок: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учителей в команде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количество учеников в классах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уровень учеников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(матожидание)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Разрыв уровня учеников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(дисперсия)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визуального анализа будем использовать точечные диаграммы «каждый с каждым»</a:t>
            </a: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774202"/>
            <a:ext cx="8252591" cy="78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 подход к кластеризации – с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2400" b="1" dirty="0" smtClean="0"/>
              <a:t>density-based spatial clustering of applications with noise)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699845" y="4921942"/>
            <a:ext cx="7725075" cy="51181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2191172"/>
            <a:ext cx="16489832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Слева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результаты работы алгоритма для датафрейма из четырех колонок. 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Выделены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4 кластера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, но из 67 школ 41 школа (почти две трети) оказалась за пределами кластеров! (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=0.71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результаты для сокращенного набора колонок (средний уровень учеников и разрыв в уровнях учеников). 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Выделены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2 кластера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, 18 школ – в выбросах (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=0.45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9856" y="4921942"/>
            <a:ext cx="7803645" cy="511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Поиск количества кластеров для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133;p74"/>
          <p:cNvSpPr txBox="1"/>
          <p:nvPr/>
        </p:nvSpPr>
        <p:spPr>
          <a:xfrm>
            <a:off x="575048" y="1903140"/>
            <a:ext cx="8640960" cy="763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— поиск оптимума с помощью минимизированных сумм квадрата расстояний объектов классов до центроидов (моделируем 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Верхний график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суммы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разница между предыдущим и текущим значениями сумм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Нижний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отношение 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разниц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для соседних отрезков.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Оптимум – в минимальной точке на нижнем графике (3).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Внизу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 использования метода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Silhouette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ищем точку с максимальным значением – тоже 3)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94074" y="1542454"/>
            <a:ext cx="7627489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77371" y="4350766"/>
            <a:ext cx="7483599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045516" y="7225883"/>
            <a:ext cx="7538626" cy="274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1072" y="7227813"/>
            <a:ext cx="7538626" cy="273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При кластеризации с использованием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организации были разделены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3 класса.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0.368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826926"/>
            <a:ext cx="8252591" cy="7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3080" y="4678625"/>
            <a:ext cx="7992888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разбиения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При кластеризации с использованием алгоритма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организации были разделены на 3 класса.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0.3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793089"/>
            <a:ext cx="8252591" cy="78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3080" y="4645798"/>
            <a:ext cx="7992888" cy="525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школ ДО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7416824" cy="266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алгоритм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Близкие результаты выдал алгоритм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</a:t>
            </a: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" name="Google Shape;2256;p114"/>
          <p:cNvGraphicFramePr/>
          <p:nvPr/>
        </p:nvGraphicFramePr>
        <p:xfrm>
          <a:off x="8783960" y="1903140"/>
          <a:ext cx="8784976" cy="3892280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485512"/>
                <a:gridCol w="2508476"/>
                <a:gridCol w="1734438"/>
                <a:gridCol w="2028275"/>
                <a:gridCol w="2028275"/>
              </a:tblGrid>
              <a:tr h="7432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Алгоритм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Число</a:t>
                      </a:r>
                      <a:r>
                        <a:rPr lang="ru-RU" sz="1800" b="1" baseline="0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кластеров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Выбросы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Метрика качества</a:t>
                      </a:r>
                      <a:b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Silhouette</a:t>
                      </a: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)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DBSCAN 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 4 колонкам)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-0.11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651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DBSCAN 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uk-UA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 2 колонкам)</a:t>
                      </a:r>
                      <a:endParaRPr lang="uk-UA" sz="1800" u="none" strike="noStrike" cap="none" dirty="0" smtClean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763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AffinityPropagation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0.28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0.368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AgglomerativeClustering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0.356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1133;p74"/>
          <p:cNvSpPr txBox="1"/>
          <p:nvPr/>
        </p:nvSpPr>
        <p:spPr>
          <a:xfrm>
            <a:off x="647056" y="6439644"/>
            <a:ext cx="16921880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с помощью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могут быть описаны словами: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  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– это школы с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обычной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наполняемостью классов.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малокомплектные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школы с учениками разного уровня успеваемости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Третий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три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малокомплектные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школы, уровень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успеваемости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учеников в которых примерно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одинаков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школ ПОСЛЕ (проект закрыт)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Исследуем «систему координат» из четырех колонок: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на одного учителя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Периодичность уроков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std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интервалов)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Взаимодействия по уровням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(матожидание)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Смещение внимания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(изменение вектора намерения от весны к осени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&gt;0 –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смещение в пользу сильных)</a:t>
            </a: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Также, как и для кластеризации ДО, для визуального анализа будем использовать точечные диаграммы «каждый с каждым»</a:t>
            </a: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9858" y="1774202"/>
            <a:ext cx="8232923" cy="78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Поиск количества кластеров для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133;p74"/>
          <p:cNvSpPr txBox="1"/>
          <p:nvPr/>
        </p:nvSpPr>
        <p:spPr>
          <a:xfrm>
            <a:off x="575048" y="1903140"/>
            <a:ext cx="8640960" cy="763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— поиск оптимума с помощью минимизированных сумм квадрата расстояний объектов классов до центроидов (моделируем 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Верхний график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суммы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разница между предыдущим и текущим значениями сумм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Нижний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отношение 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разниц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для соседних отрезков.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Оптимум – в минимальной точке на нижнем графике (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 4).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Внизу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 использования метода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Silhouette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ищем точку с максимальным значением – тоже 2 и 4)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53682" y="1542454"/>
            <a:ext cx="7508273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77371" y="4363707"/>
            <a:ext cx="7483599" cy="271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045516" y="7228423"/>
            <a:ext cx="7538626" cy="27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1072" y="7229923"/>
            <a:ext cx="7538626" cy="27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 (2 кластера)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Первый вариант кластеризации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0.272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8794" y="1826926"/>
            <a:ext cx="8155050" cy="7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6601" y="4678625"/>
            <a:ext cx="7925846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 (4 кластера)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Второй вариант кластеризации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0.258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8794" y="1826926"/>
            <a:ext cx="8155050" cy="77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6601" y="4684688"/>
            <a:ext cx="7925846" cy="5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3. Обучение и внедрение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Уже в начале обучения появляются задания, связанные с апробацией методики на уроках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383;p121"/>
          <p:cNvSpPr/>
          <p:nvPr/>
        </p:nvSpPr>
        <p:spPr>
          <a:xfrm>
            <a:off x="575048" y="3847356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1</a:t>
            </a:r>
            <a:endParaRPr sz="2400" dirty="0"/>
          </a:p>
        </p:txBody>
      </p:sp>
      <p:sp>
        <p:nvSpPr>
          <p:cNvPr id="17" name="Google Shape;2384;p121"/>
          <p:cNvSpPr/>
          <p:nvPr/>
        </p:nvSpPr>
        <p:spPr>
          <a:xfrm>
            <a:off x="575048" y="5143500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4</a:t>
            </a:r>
            <a:endParaRPr sz="2400" dirty="0"/>
          </a:p>
        </p:txBody>
      </p:sp>
      <p:sp>
        <p:nvSpPr>
          <p:cNvPr id="19" name="Google Shape;2386;p121"/>
          <p:cNvSpPr/>
          <p:nvPr/>
        </p:nvSpPr>
        <p:spPr>
          <a:xfrm>
            <a:off x="557326" y="658366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1.1</a:t>
            </a:r>
            <a:endParaRPr sz="2400" dirty="0"/>
          </a:p>
        </p:txBody>
      </p:sp>
      <p:sp>
        <p:nvSpPr>
          <p:cNvPr id="20" name="Google Shape;2387;p121"/>
          <p:cNvSpPr/>
          <p:nvPr/>
        </p:nvSpPr>
        <p:spPr>
          <a:xfrm>
            <a:off x="575048" y="2335188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Старший куратор</a:t>
            </a:r>
            <a:endParaRPr sz="3200" dirty="0"/>
          </a:p>
        </p:txBody>
      </p:sp>
      <p:sp>
        <p:nvSpPr>
          <p:cNvPr id="30" name="Google Shape;2386;p121"/>
          <p:cNvSpPr/>
          <p:nvPr/>
        </p:nvSpPr>
        <p:spPr>
          <a:xfrm>
            <a:off x="863080" y="72317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1.2</a:t>
            </a:r>
            <a:endParaRPr sz="2400" dirty="0"/>
          </a:p>
        </p:txBody>
      </p:sp>
      <p:sp>
        <p:nvSpPr>
          <p:cNvPr id="44" name="Google Shape;2386;p121"/>
          <p:cNvSpPr/>
          <p:nvPr/>
        </p:nvSpPr>
        <p:spPr>
          <a:xfrm>
            <a:off x="1223120" y="7879804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4.1</a:t>
            </a: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583160" y="8527876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4.2</a:t>
            </a:r>
            <a:endParaRPr sz="2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615608" y="2191172"/>
            <a:ext cx="5832648" cy="7704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Google Shape;2387;p121"/>
          <p:cNvSpPr/>
          <p:nvPr/>
        </p:nvSpPr>
        <p:spPr>
          <a:xfrm>
            <a:off x="6047656" y="2623220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старших кураторов»</a:t>
            </a:r>
            <a:endParaRPr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991872" y="9362355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bg2"/>
                </a:solidFill>
              </a:rPr>
              <a:t>Академия Директории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4" name="Google Shape;2387;p121"/>
          <p:cNvSpPr/>
          <p:nvPr/>
        </p:nvSpPr>
        <p:spPr>
          <a:xfrm>
            <a:off x="6047656" y="4567436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кураторов»</a:t>
            </a:r>
            <a:endParaRPr sz="2400" dirty="0"/>
          </a:p>
        </p:txBody>
      </p:sp>
      <p:sp>
        <p:nvSpPr>
          <p:cNvPr id="35" name="Google Shape;2387;p121"/>
          <p:cNvSpPr/>
          <p:nvPr/>
        </p:nvSpPr>
        <p:spPr>
          <a:xfrm>
            <a:off x="6047656" y="6511652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учителей по кураторской методике»</a:t>
            </a:r>
            <a:endParaRPr sz="2400" dirty="0"/>
          </a:p>
        </p:txBody>
      </p:sp>
      <p:cxnSp>
        <p:nvCxnSpPr>
          <p:cNvPr id="37" name="Прямая со стрелкой 36"/>
          <p:cNvCxnSpPr>
            <a:stCxn id="20" idx="3"/>
            <a:endCxn id="32" idx="1"/>
          </p:cNvCxnSpPr>
          <p:nvPr/>
        </p:nvCxnSpPr>
        <p:spPr>
          <a:xfrm>
            <a:off x="4540448" y="2833488"/>
            <a:ext cx="1507208" cy="47380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/>
          <p:cNvCxnSpPr>
            <a:stCxn id="16" idx="3"/>
            <a:endCxn id="34" idx="1"/>
          </p:cNvCxnSpPr>
          <p:nvPr/>
        </p:nvCxnSpPr>
        <p:spPr>
          <a:xfrm>
            <a:off x="4540448" y="4345656"/>
            <a:ext cx="1507208" cy="90585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36"/>
          <p:cNvCxnSpPr>
            <a:stCxn id="17" idx="3"/>
            <a:endCxn id="34" idx="1"/>
          </p:cNvCxnSpPr>
          <p:nvPr/>
        </p:nvCxnSpPr>
        <p:spPr>
          <a:xfrm flipV="1">
            <a:off x="4540448" y="5251512"/>
            <a:ext cx="1507208" cy="39028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36"/>
          <p:cNvCxnSpPr>
            <a:stCxn id="19" idx="3"/>
            <a:endCxn id="35" idx="1"/>
          </p:cNvCxnSpPr>
          <p:nvPr/>
        </p:nvCxnSpPr>
        <p:spPr>
          <a:xfrm>
            <a:off x="3743400" y="7086160"/>
            <a:ext cx="2304256" cy="10956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6"/>
          <p:cNvCxnSpPr>
            <a:stCxn id="30" idx="3"/>
            <a:endCxn id="35" idx="1"/>
          </p:cNvCxnSpPr>
          <p:nvPr/>
        </p:nvCxnSpPr>
        <p:spPr>
          <a:xfrm flipV="1">
            <a:off x="4049154" y="7195728"/>
            <a:ext cx="1998502" cy="53850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6"/>
          <p:cNvCxnSpPr>
            <a:stCxn id="44" idx="3"/>
            <a:endCxn id="35" idx="1"/>
          </p:cNvCxnSpPr>
          <p:nvPr/>
        </p:nvCxnSpPr>
        <p:spPr>
          <a:xfrm flipV="1">
            <a:off x="4409194" y="7195728"/>
            <a:ext cx="1638462" cy="118657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6"/>
          <p:cNvCxnSpPr>
            <a:stCxn id="45" idx="3"/>
            <a:endCxn id="35" idx="1"/>
          </p:cNvCxnSpPr>
          <p:nvPr/>
        </p:nvCxnSpPr>
        <p:spPr>
          <a:xfrm flipV="1">
            <a:off x="4769234" y="7195728"/>
            <a:ext cx="1278422" cy="183464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68"/>
          <p:cNvSpPr/>
          <p:nvPr/>
        </p:nvSpPr>
        <p:spPr>
          <a:xfrm>
            <a:off x="12456368" y="2191172"/>
            <a:ext cx="5256584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Google Shape;2064;p107"/>
          <p:cNvSpPr/>
          <p:nvPr/>
        </p:nvSpPr>
        <p:spPr>
          <a:xfrm>
            <a:off x="17136888" y="4063380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737;p105"/>
          <p:cNvSpPr/>
          <p:nvPr/>
        </p:nvSpPr>
        <p:spPr>
          <a:xfrm>
            <a:off x="13176448" y="2551212"/>
            <a:ext cx="1015436" cy="936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724;p105"/>
          <p:cNvSpPr/>
          <p:nvPr/>
        </p:nvSpPr>
        <p:spPr>
          <a:xfrm>
            <a:off x="15280076" y="2551212"/>
            <a:ext cx="992716" cy="930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089172" y="363133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Шаблоны</a:t>
            </a:r>
            <a:endParaRPr lang="ru-RU" sz="1800" dirty="0"/>
          </a:p>
        </p:txBody>
      </p:sp>
      <p:sp>
        <p:nvSpPr>
          <p:cNvPr id="74" name="TextBox 73"/>
          <p:cNvSpPr txBox="1"/>
          <p:nvPr/>
        </p:nvSpPr>
        <p:spPr>
          <a:xfrm>
            <a:off x="15127418" y="3631332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Инструкции</a:t>
            </a:r>
            <a:endParaRPr lang="ru-RU" sz="1800" dirty="0"/>
          </a:p>
        </p:txBody>
      </p:sp>
      <p:cxnSp>
        <p:nvCxnSpPr>
          <p:cNvPr id="75" name="Прямая со стрелкой 36"/>
          <p:cNvCxnSpPr>
            <a:stCxn id="32" idx="3"/>
            <a:endCxn id="69" idx="1"/>
          </p:cNvCxnSpPr>
          <p:nvPr/>
        </p:nvCxnSpPr>
        <p:spPr>
          <a:xfrm>
            <a:off x="11016208" y="3307296"/>
            <a:ext cx="1440160" cy="14401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6"/>
          <p:cNvCxnSpPr>
            <a:stCxn id="34" idx="3"/>
            <a:endCxn id="69" idx="1"/>
          </p:cNvCxnSpPr>
          <p:nvPr/>
        </p:nvCxnSpPr>
        <p:spPr>
          <a:xfrm flipV="1">
            <a:off x="11016208" y="3451312"/>
            <a:ext cx="1440160" cy="180020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36"/>
          <p:cNvCxnSpPr>
            <a:stCxn id="35" idx="3"/>
            <a:endCxn id="69" idx="1"/>
          </p:cNvCxnSpPr>
          <p:nvPr/>
        </p:nvCxnSpPr>
        <p:spPr>
          <a:xfrm flipV="1">
            <a:off x="11016208" y="3451312"/>
            <a:ext cx="1440160" cy="374441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/>
          <p:cNvSpPr/>
          <p:nvPr/>
        </p:nvSpPr>
        <p:spPr>
          <a:xfrm>
            <a:off x="12528376" y="7591772"/>
            <a:ext cx="5112568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TextBox 95"/>
          <p:cNvSpPr txBox="1"/>
          <p:nvPr/>
        </p:nvSpPr>
        <p:spPr>
          <a:xfrm>
            <a:off x="13392472" y="8889657"/>
            <a:ext cx="1527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 smtClean="0"/>
              <a:t>Таблицы </a:t>
            </a:r>
          </a:p>
          <a:p>
            <a:pPr algn="ctr"/>
            <a:r>
              <a:rPr lang="ru-RU" sz="1800" dirty="0" smtClean="0"/>
              <a:t>наблюдений</a:t>
            </a:r>
            <a:br>
              <a:rPr lang="ru-RU" sz="1800" dirty="0" smtClean="0"/>
            </a:br>
            <a:r>
              <a:rPr lang="es-ES" sz="1800" dirty="0" smtClean="0"/>
              <a:t>XLSX</a:t>
            </a:r>
            <a:endParaRPr lang="ru-RU" sz="1800" dirty="0"/>
          </a:p>
        </p:txBody>
      </p:sp>
      <p:sp>
        <p:nvSpPr>
          <p:cNvPr id="97" name="TextBox 96"/>
          <p:cNvSpPr txBox="1"/>
          <p:nvPr/>
        </p:nvSpPr>
        <p:spPr>
          <a:xfrm>
            <a:off x="15585115" y="888965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Отчеты</a:t>
            </a:r>
            <a:endParaRPr lang="ru-RU" sz="1800" dirty="0"/>
          </a:p>
        </p:txBody>
      </p:sp>
      <p:sp>
        <p:nvSpPr>
          <p:cNvPr id="98" name="Google Shape;1718;p105"/>
          <p:cNvSpPr/>
          <p:nvPr/>
        </p:nvSpPr>
        <p:spPr>
          <a:xfrm>
            <a:off x="13639160" y="7896941"/>
            <a:ext cx="992716" cy="848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1686;p105"/>
          <p:cNvSpPr/>
          <p:nvPr/>
        </p:nvSpPr>
        <p:spPr>
          <a:xfrm>
            <a:off x="15639988" y="7896941"/>
            <a:ext cx="848700" cy="848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12456368" y="5215508"/>
            <a:ext cx="5256584" cy="19442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06" name="Прямая со стрелкой 36"/>
          <p:cNvCxnSpPr>
            <a:stCxn id="92" idx="1"/>
            <a:endCxn id="150" idx="3"/>
          </p:cNvCxnSpPr>
          <p:nvPr/>
        </p:nvCxnSpPr>
        <p:spPr>
          <a:xfrm flipH="1">
            <a:off x="11016208" y="8743900"/>
            <a:ext cx="1512168" cy="0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36"/>
          <p:cNvCxnSpPr>
            <a:stCxn id="104" idx="2"/>
            <a:endCxn id="92" idx="0"/>
          </p:cNvCxnSpPr>
          <p:nvPr/>
        </p:nvCxnSpPr>
        <p:spPr>
          <a:xfrm>
            <a:off x="15084660" y="7159724"/>
            <a:ext cx="0" cy="432048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36"/>
          <p:cNvCxnSpPr>
            <a:stCxn id="69" idx="2"/>
            <a:endCxn id="104" idx="0"/>
          </p:cNvCxnSpPr>
          <p:nvPr/>
        </p:nvCxnSpPr>
        <p:spPr>
          <a:xfrm>
            <a:off x="15084660" y="4711452"/>
            <a:ext cx="0" cy="504056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2387;p121"/>
          <p:cNvSpPr/>
          <p:nvPr/>
        </p:nvSpPr>
        <p:spPr>
          <a:xfrm>
            <a:off x="6047656" y="8383860"/>
            <a:ext cx="4968552" cy="72008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Проверка 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школ ПОСЛЕ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7416824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Лучшая метрика качества для 2 кластеров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Близкие результаты и для 4 кластеров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Другие алгоритмы не использовались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" name="Google Shape;2256;p114"/>
          <p:cNvGraphicFramePr/>
          <p:nvPr/>
        </p:nvGraphicFramePr>
        <p:xfrm>
          <a:off x="8783960" y="1903140"/>
          <a:ext cx="6756701" cy="1862997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485512"/>
                <a:gridCol w="2508476"/>
                <a:gridCol w="1734438"/>
                <a:gridCol w="2028275"/>
              </a:tblGrid>
              <a:tr h="7432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Алгоритм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Число</a:t>
                      </a:r>
                      <a:r>
                        <a:rPr lang="ru-RU" sz="1800" b="1" baseline="0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кластеров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Метрика качества</a:t>
                      </a:r>
                      <a:b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Silhouette</a:t>
                      </a: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)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(2 кластера)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b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(4 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кластера)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1133;p74"/>
          <p:cNvSpPr txBox="1"/>
          <p:nvPr/>
        </p:nvSpPr>
        <p:spPr>
          <a:xfrm>
            <a:off x="647056" y="5575548"/>
            <a:ext cx="16921880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с помощью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на 2 кластера, в отличие от 4 кластеров, могут быть каким-то образом описаны словами: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 кластер – это школы, в которых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в среднем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провели больше уроков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 В этих школах внимание от весны к осени изменилось 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пользу более слабых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школы, где учителя заполнили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меньше протоколов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 больше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поддерживали сильных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учеников. Это – крайне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интересное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наблюдение!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Взаимное влияние параметров ДО и ПОСЛЕ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Вначале наложим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графики распределения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параметрам ДО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ПОСЛЕ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(2 кластера)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59795" y="1826926"/>
            <a:ext cx="8053047" cy="77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50573" y="4684688"/>
            <a:ext cx="7817901" cy="5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Взаимное влияние параметров ДО и ПОСЛЕ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Теперь обратная картина.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Наложим на графики распределения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параметрам ПОСЛЕ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ДО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(3 кластера)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59795" y="1870463"/>
            <a:ext cx="8053047" cy="7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50573" y="4691006"/>
            <a:ext cx="7817901" cy="515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Общие выводы по кластеризации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16273808" cy="74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 по параметрам, не связанным с тем, как именно они проводили работу в рамках проекта, позволила выделить 3 кластера, которые могут быть описаны.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 по результатам работы учителей в проекте позволила разбить школы на две примерно равные по количеству группы, при описании которых выявилась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интересная закономерность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: чем интенсивнее педагоги работали в рамках проекта, тем стабильнее были их уроки и тем больше внимания они уделяли более слабым ученикам.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Это может свидетельствовать о том, что эти школы более осмысленно работали в рамках проекта.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Визуальный анализ не позволил обнаружить корреляций между результатами кластеризации школ ДО и ПОСЛЕ. 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57692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 рефлексии учителей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 каждом протоколе, который заполняется после посещения урока, есть текстовое поле с вопросом: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«Выводы и идеи. (Вы удовлетворены? Нужно ли что-то изменить? Какую достижимую цель вы хотели бы себе поставить? Понимаете ли вы, как ее достичь?)»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Ответы на этот вопрос могут быть одним из критериев оценки эффективности внедрения кураторской методики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 осени 2022 года в протоколах появились «параллельные» вопросы со шкалой значений Да – Скорее да – Скорее нет – Нет: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«Удовлетворенность уроком»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«Нужно ли что-то изменить»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Задачей интонационного анализа является предсказание ответов на эти два вопроса на основании анализа текстового комментария учителя.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 рефлексии учителей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Шкала оценки удовлетворенности уроком и желания что-то изменить появилась в протоколах только осенью</a:t>
            </a: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92073" y="6456048"/>
            <a:ext cx="7272808" cy="33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87616" y="4351412"/>
            <a:ext cx="6549736" cy="381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367136" y="2623220"/>
            <a:ext cx="7272808" cy="381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33;p74"/>
          <p:cNvSpPr txBox="1"/>
          <p:nvPr/>
        </p:nvSpPr>
        <p:spPr>
          <a:xfrm>
            <a:off x="12960424" y="4207396"/>
            <a:ext cx="3816424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Старые протоколы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1133;p74"/>
          <p:cNvSpPr txBox="1"/>
          <p:nvPr/>
        </p:nvSpPr>
        <p:spPr>
          <a:xfrm>
            <a:off x="719064" y="6727676"/>
            <a:ext cx="3816424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Новые протоколы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Загрузка данных, формирование полной выборки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3312368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Очистка текста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277173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Формирование верификационной, обучающей и тестовой выборок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Модель для предсказания степени удовлетворенности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Модель для желания что-то изменить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Этапы интонационного анализа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Верификация моделей и экспертных оценок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57692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анализ. Подготовка данных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Загружаем исходный датафрейм с 3001 протоколом и оставляем в нем четыре колонки: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prot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_id, satisfaction, wish_to_change, teacher_comment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Удаляем строки, в которых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_comment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заполнено (2890 записей)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Создаем еще две колонки с очищенн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ыми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комментариями: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without_stopwords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text_with_stopwords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Очистка подразумевает:</a:t>
            </a: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Удаление служебных символов, знаков препинания;</a:t>
            </a: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Удаление стоп-слов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колонки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without_stopwords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Выделение лексем (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pymorphy2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Верификационная, обучающая и тестовая выборки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 выборка –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200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случайных записей из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2890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(независимо от того, содержатся или нет в выборке ответы на вопросы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satisfaction, 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Из оставшихся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2690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записей формируются два датафрейма. В одном содержатся все записи, для которых заполнено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919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строк), в другом – все записи, для которых заполнено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859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строк).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датафрейма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(satisfaction)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формируем обучающую и тестовую выборки: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_S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735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записей)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test_S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184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записи)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датафрейма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(wish_to_change)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формируем обучающую и тестовую выборки: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_W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687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записей)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test_W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172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записи)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Целевые колонки содержат 0 и 1.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Для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1 соответствует ответу Да, 0 – всем остальным вариантам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Для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соответствует вариантам Да, Скорее </a:t>
            </a:r>
            <a:r>
              <a:rPr lang="uk-UA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, 0 - </a:t>
            </a:r>
            <a:r>
              <a:rPr lang="uk-UA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остальн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ым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Предсказания степени удовлетворенности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Приведенные метрики – для тестовых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выборок. Для предсказания использовалась модель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TF-IDF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3393488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вариант с исходным текстом.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По-видимому лемматизация «убила» окончания, которые оказались важны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Но качество предсказания в любом случае очень низкое.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0"/>
          <a:ext cx="15049672" cy="3443414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6480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Исходный</a:t>
                      </a:r>
                      <a:r>
                        <a:rPr lang="ru-RU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текст</a:t>
                      </a:r>
                      <a: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teacher_comments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0.49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0.79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.69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0.69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120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со стоп-словами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u="none" strike="noStrike" cap="none" dirty="0" err="1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0.54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119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без стоп-слов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text_without_stopwords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0.42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0.61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0.59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</a:t>
            </a:r>
            <a:r>
              <a:rPr lang="en-U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. Итоги и решение о продолжении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Школа самостоятельно оценивает эффекты от внедрения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485684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Видят ли эффекты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внедрения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кураторы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, принимавшие участие в обучении?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Сформировались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новые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профессиональные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связи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Изменилась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успеваемость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учеников в тех классах, где работали учителя?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Изменилось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восприятие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уроков у самих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учителей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450000" lvl="5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Видит ли эффекты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внедрения кураторской методики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администрация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Есть ли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интерес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к методике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 других учителей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школы?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делать дальше?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отложить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реализацию (не пошло, некогда, не наше и т.п.)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продолжить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эксперименты в рамках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той же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команды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создать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новые тройки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кураторов и учителей и масштабировать процесс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Предсказания необходимости что-то изменить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Приведенные метрики – для тестовых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выборок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Для предсказания использовалась модель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TF-IDF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3393488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вариант с очищенным текстом со стоп-словами.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Предсказание этого параметра оказалось лучше предсказания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степени удовлетворенности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0"/>
          <a:ext cx="15049672" cy="3443414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6480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Исходный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текст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teacher_comments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73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82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73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147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со стоп-словами</a:t>
                      </a:r>
                      <a:b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r>
                        <a:rPr lang="en-US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1" u="none" strike="noStrike" cap="none" dirty="0" err="1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with_stopwords</a:t>
                      </a:r>
                      <a:endParaRPr sz="18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84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147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без стоп-слов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text_without_stopwords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74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149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60024" y="2119164"/>
            <a:ext cx="8352928" cy="56886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Верификация моделей и экспертной оценки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8712968" cy="734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 выборка 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200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случайных записей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была сохранена в формате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Excel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-файла и передана эксперту для оценки текстовых комментариев учителей.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 заполнения файла оценки эксперта были добавлены к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датафрейму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тех строк датафрейма, в которых были заполнены поля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б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ыли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добавлены предсказанные с помощью ранее настроенных моделей значения этих полей.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95204" y="2407196"/>
            <a:ext cx="7557708" cy="51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Эксперт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vs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Модели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vs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Выбор учителей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>Не все так однозначно </a:t>
            </a:r>
            <a:r>
              <a:rPr lang="uk-UA" sz="2400" dirty="0" smtClean="0">
                <a:latin typeface="Proxima Nova"/>
                <a:ea typeface="Proxima Nova"/>
                <a:cs typeface="Proxima Nova"/>
                <a:sym typeface="Wingdings" pitchFamily="2" charset="2"/>
              </a:rPr>
              <a:t>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432959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результатам этого эксперимента видно, что эксперт «выиграл» у модели  при предсказании ответа «Необходимость что-то изменить», но «проиграл» модели в предсказании ответа «Степень удовлетворения».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Косвенно это свидетельствует о низком качестве исходных данных.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1"/>
          <a:ext cx="15049672" cy="4402548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4562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Что с чем сравниваем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s-E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Выбор учителей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0.84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0.76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0" u="none" strike="noStrike" cap="none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to_change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uk-UA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r>
                        <a:rPr lang="uk-UA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uk-UA" sz="1800" b="0" u="none" strike="noStrike" cap="none" baseline="0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Выбор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учителей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0.94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0.24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0.82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Satisfaction: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Выбор учителей</a:t>
                      </a:r>
                      <a:endParaRPr lang="ru-RU"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69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61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55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Wish_to_change</a:t>
                      </a:r>
                      <a:b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vs Выбор учителей</a:t>
                      </a: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</a:t>
                      </a:r>
                      <a:r>
                        <a:rPr lang="es-E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0.69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86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0" u="none" strike="noStrike" cap="none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to_change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</a:t>
                      </a:r>
                      <a:r>
                        <a:rPr lang="uk-UA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70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86495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Общие выводы по интонационному анализу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16273808" cy="74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Метрики моделей оказались низкими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Экспертные оценки оказались не лучше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Есть основания полагать, что на эти результаты оказали влияние многие факторы, и главным является неточность формулировок вопросов, на которые отвечали учителя.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Итак: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Предсказывать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шкалированные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данные по весне  на основании текстовых комментариев нецелесообразно из-за низкой точности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Необходимо переработать протоколы и изменить формулировки или даже состав вопросов.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Облако слов рефлексии учителей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Облако построено по всему массиву комментариев учителей в протоколах</a:t>
            </a: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47856" y="2551212"/>
            <a:ext cx="9614413" cy="72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2911252"/>
            <a:ext cx="6408712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Одним из форматов обратной связи для кураторов и учителей, принимающих участие в проекте, может быть генерация облаков слов.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Старший куратор сможет визуально сравнивать рефлексию учителей из своей школьной команды.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Лэндинг проекта «Кураторская методика»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 smtClean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https://direktoria.org/academy/kompleksnye-programmy-vnedreniya-izmeneniy-v-shkolakh.php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Презентация проекта</a:t>
            </a:r>
            <a: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Кураторская методика</a:t>
            </a:r>
            <a:r>
              <a:rPr lang="en-U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https://files.direktor.ru/nos/files/Kuratorskaya_for_school.pdf</a:t>
            </a:r>
            <a:r>
              <a:rPr lang="ru-RU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 в </a:t>
            </a:r>
            <a: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b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https://github.com/ant69/netology_ds2022_diploma</a:t>
            </a:r>
            <a:r>
              <a:rPr lang="es-E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Ссылки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873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144000" y="462980"/>
            <a:ext cx="8424936" cy="8424936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874;p54"/>
          <p:cNvSpPr txBox="1"/>
          <p:nvPr/>
        </p:nvSpPr>
        <p:spPr>
          <a:xfrm>
            <a:off x="551850" y="489600"/>
            <a:ext cx="9816286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 по курсу </a:t>
            </a:r>
            <a:r>
              <a:rPr lang="es-E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DataScience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es-E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And what´s the next</a:t>
            </a:r>
            <a:r>
              <a:rPr lang="en-U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?..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 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Павел Антошкин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DS43 </a:t>
            </a:r>
            <a:r>
              <a:rPr lang="en-U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сентябрь 2021 – январь 2023)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Шаблоны протоколов и методподдержка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Школам предлагается 7 протоколов трех уровней (всего – 19) и Базовый план куратора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8520142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19 шаблонов в формате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XLSX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б – базовый, у – усложненный, п – прицельный)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внимания учителя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на размышление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Тип вопроса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Качество обратной связи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речи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Правила речи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речи педагога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(б)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9648056" y="2217600"/>
            <a:ext cx="7632848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Базовый план куратора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Общая информация о проекте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Описание каждого протокола 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организации встреч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организации взаимопосещения уроков учителями из пары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анализу таблиц наблюдения по урокам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21596</TotalTime>
  <Words>2349</Words>
  <Application>Microsoft Office PowerPoint</Application>
  <PresentationFormat>Произвольный</PresentationFormat>
  <Paragraphs>859</Paragraphs>
  <Slides>86</Slides>
  <Notes>86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2" baseType="lpstr">
      <vt:lpstr>Arial</vt:lpstr>
      <vt:lpstr>Proxima Nova</vt:lpstr>
      <vt:lpstr>Proxima Nova Semibold</vt:lpstr>
      <vt:lpstr>Gill Sans</vt:lpstr>
      <vt:lpstr>Wingdings</vt:lpstr>
      <vt:lpstr>White Green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</cp:lastModifiedBy>
  <cp:revision>65</cp:revision>
  <dcterms:modified xsi:type="dcterms:W3CDTF">2023-01-20T14:31:39Z</dcterms:modified>
</cp:coreProperties>
</file>